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7" r:id="rId12"/>
    <p:sldId id="270" r:id="rId13"/>
    <p:sldId id="269" r:id="rId14"/>
    <p:sldId id="271" r:id="rId15"/>
    <p:sldId id="272" r:id="rId16"/>
    <p:sldId id="274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5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84"/>
        <p:guide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FB88-D3F3-B432-F3EF-9DEB6E12D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36030-244B-EA93-9E0E-36C3025B2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E0DEB-9501-2510-C664-8835C9A2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5BDF-6825-B445-80E0-D76AD6B0263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8845C-AFF1-D4F9-D39C-1587096CC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FCB16-55B7-986A-5042-0274ECB2E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177C-4D4E-154E-93B4-FD031E42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BA31-5749-BFF0-F422-75692ED0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CA8B2-5A4C-85C1-3DFA-F68CF4157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62D57-28E3-0CCE-2177-69D50E38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5BDF-6825-B445-80E0-D76AD6B0263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1589C-B645-E844-F00E-023DC09F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E689D-F28A-A465-0644-8512E8399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177C-4D4E-154E-93B4-FD031E42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67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C2BB27-5D55-0D8B-8A5C-23680FB8A4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1C7131-5FA8-D5A6-92A5-27FA7F14E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A449D-4E3C-F46C-84B5-B58FD12AD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5BDF-6825-B445-80E0-D76AD6B0263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5FDCF-E029-270C-4703-FAE48BEE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39C4D-8455-D7F6-75AC-935EEF180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177C-4D4E-154E-93B4-FD031E42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4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513B-EF0E-E187-8E59-D4D86A940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A19E-75C4-EC81-C1A6-48BA9C54F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4C407-F5EE-46B7-A502-183637389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5BDF-6825-B445-80E0-D76AD6B0263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A6983-0F22-5CC4-C6D7-F9257BE7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C1E3F-1D56-4F95-9105-E6000441A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177C-4D4E-154E-93B4-FD031E42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07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47B3-1FD5-60BC-20E7-241F03B2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6C86D-71FE-9D7A-0DF4-4203E5BD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801EF-4F07-DDA1-F8F6-DE1D22B43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5BDF-6825-B445-80E0-D76AD6B0263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5BA36-09B4-AD0E-1843-5168E3388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BADF9-6A02-2190-85BC-D4E99CAE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177C-4D4E-154E-93B4-FD031E42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93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FBF6C-6742-5CB4-242B-C87BB6E2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C996D-4AE7-4833-C6FC-21FA5C9A4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A5624-A581-E632-2A7F-F4E4FBE33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F7FBE-5CA5-EE5C-73F4-070AD4C19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5BDF-6825-B445-80E0-D76AD6B0263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C43B8-F940-C0FA-85EE-696B168D8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E8BF7-4AD8-203A-BD00-2ECED069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177C-4D4E-154E-93B4-FD031E42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04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ED672-4280-D594-1B92-0FD5A582F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4C712-AB71-FFDD-B6FB-6910738FD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675D7-C652-D5AD-F804-C4BCF1876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D87593-208D-61C8-0CF7-5B9343FA1E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FFA043-21D2-A723-7294-7AF62FBA64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AC5973-630A-D546-DDCF-EAD76882E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5BDF-6825-B445-80E0-D76AD6B0263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F674AC-3DB9-F62E-3AF6-DF9D26C40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575347-C05C-9472-7105-B06CBB0F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177C-4D4E-154E-93B4-FD031E42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8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B8C4-02C5-4DBE-636B-F458D1679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FB56D-2E06-1976-6783-9DEF11550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5BDF-6825-B445-80E0-D76AD6B0263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05D30-9C4A-FBDA-2A1D-43D4F5FA7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40B82-8875-8626-2B97-03A6B4CE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177C-4D4E-154E-93B4-FD031E42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98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E42D0B-7F1C-FE9C-5632-FDB1710D7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5BDF-6825-B445-80E0-D76AD6B0263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0A989-1C62-29AA-ED84-7E1FC12D0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55AC-A960-9C93-279E-DE794115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177C-4D4E-154E-93B4-FD031E42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6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95BE4-7FD1-4149-0D2C-064F93A45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9EEBB-FD33-7723-1412-95150BC83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9D13A0-104D-234B-7B85-E23590100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DC801-6AF7-8996-68AC-9B86BD55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5BDF-6825-B445-80E0-D76AD6B0263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67ECF-6803-53C6-3266-CB9DCB03A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DD617-C982-00F6-7E04-1B2156149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177C-4D4E-154E-93B4-FD031E42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84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62AB4-F7BD-624C-81A3-7D2CB9923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861923-1378-08AA-29B4-78973A7A83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43925-9085-124A-98B7-003C20656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3C896-D013-79AC-D1C7-A06641668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5BDF-6825-B445-80E0-D76AD6B0263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FC63D-3881-2F3B-3D18-830FB818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A5E3D-6FD2-69EC-1C46-AEEF22AA6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8177C-4D4E-154E-93B4-FD031E42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2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FD6899-F383-F195-2417-2D4D9FEA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6FF11-77B1-5077-9972-5F1636E6D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16F25-F363-F38C-A4F3-5DAA4F6FFF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F75BDF-6825-B445-80E0-D76AD6B0263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8EDDC-F237-953C-49FF-CAD05E46D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40A80-9C0B-8464-BE3E-5AF9F671E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18177C-4D4E-154E-93B4-FD031E42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5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23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F28122-970E-0702-0985-C83B0B796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6" y="272433"/>
            <a:ext cx="1531874" cy="1531874"/>
          </a:xfrm>
          <a:prstGeom prst="rect">
            <a:avLst/>
          </a:prstGeom>
        </p:spPr>
      </p:pic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5C937310-B598-4297-40BA-EFE80DA096FE}"/>
              </a:ext>
            </a:extLst>
          </p:cNvPr>
          <p:cNvSpPr/>
          <p:nvPr/>
        </p:nvSpPr>
        <p:spPr>
          <a:xfrm rot="10800000">
            <a:off x="0" y="1232451"/>
            <a:ext cx="12192000" cy="5625547"/>
          </a:xfrm>
          <a:prstGeom prst="flowChartDocumen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2A88D-5741-50EE-6BD9-CD9E77F00493}"/>
              </a:ext>
            </a:extLst>
          </p:cNvPr>
          <p:cNvSpPr txBox="1"/>
          <p:nvPr/>
        </p:nvSpPr>
        <p:spPr>
          <a:xfrm>
            <a:off x="1048026" y="2757783"/>
            <a:ext cx="10416445" cy="820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Gesture Recognition Reading Muscle Activity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AE4FB-70A4-EEDD-3915-A085D044C3BA}"/>
              </a:ext>
            </a:extLst>
          </p:cNvPr>
          <p:cNvSpPr txBox="1"/>
          <p:nvPr/>
        </p:nvSpPr>
        <p:spPr>
          <a:xfrm>
            <a:off x="2778729" y="3662378"/>
            <a:ext cx="8616168" cy="1305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Project Phase 3 - 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Dimensionality Reduction, Clustering and Evaluation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62368-7A37-1822-D4A8-5C9DC206531D}"/>
              </a:ext>
            </a:extLst>
          </p:cNvPr>
          <p:cNvSpPr txBox="1"/>
          <p:nvPr/>
        </p:nvSpPr>
        <p:spPr>
          <a:xfrm>
            <a:off x="5369833" y="5178180"/>
            <a:ext cx="6094638" cy="1195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DS5230 / Spring 2024 Semester</a:t>
            </a:r>
          </a:p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Team Members: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Liyang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Song</a:t>
            </a:r>
          </a:p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Apr 20, 2024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A336CAD-1BC0-4D51-87EC-4B575C824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</p:spPr>
        <p:txBody>
          <a:bodyPr/>
          <a:lstStyle/>
          <a:p>
            <a:fld id="{CD1615FA-664A-4E3E-8664-50FDFADF9207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216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125FF5-A4BE-F7D1-48A3-B299B2BD4C00}"/>
              </a:ext>
            </a:extLst>
          </p:cNvPr>
          <p:cNvSpPr txBox="1"/>
          <p:nvPr/>
        </p:nvSpPr>
        <p:spPr>
          <a:xfrm>
            <a:off x="800100" y="24146"/>
            <a:ext cx="9660835" cy="837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Avoid False Discovery: Latent Manifold Details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FAC7AA-BDB7-F7C0-F177-96942C94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15FA-664A-4E3E-8664-50FDFADF9207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8105CBB4-A62C-646D-028E-C22D78DFD5E9}"/>
              </a:ext>
            </a:extLst>
          </p:cNvPr>
          <p:cNvSpPr/>
          <p:nvPr/>
        </p:nvSpPr>
        <p:spPr>
          <a:xfrm flipV="1">
            <a:off x="0" y="1046870"/>
            <a:ext cx="12192000" cy="9144"/>
          </a:xfrm>
          <a:prstGeom prst="flowChartProcess">
            <a:avLst/>
          </a:prstGeom>
          <a:solidFill>
            <a:srgbClr val="D41B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C79E7-01AD-FF54-32FA-C58BD29C06C6}"/>
              </a:ext>
            </a:extLst>
          </p:cNvPr>
          <p:cNvSpPr txBox="1"/>
          <p:nvPr/>
        </p:nvSpPr>
        <p:spPr>
          <a:xfrm>
            <a:off x="800100" y="1755781"/>
            <a:ext cx="6809390" cy="6635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best result was chosen as the Latent Manifold and here is the hyperparameters and internal indices: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8312EE-3EE2-2992-CCB7-A7DC1F5E2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057677"/>
              </p:ext>
            </p:extLst>
          </p:nvPr>
        </p:nvGraphicFramePr>
        <p:xfrm>
          <a:off x="800100" y="2696661"/>
          <a:ext cx="10996452" cy="140208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21828">
                  <a:extLst>
                    <a:ext uri="{9D8B030D-6E8A-4147-A177-3AD203B41FA5}">
                      <a16:colId xmlns:a16="http://schemas.microsoft.com/office/drawing/2014/main" val="2671682210"/>
                    </a:ext>
                  </a:extLst>
                </a:gridCol>
                <a:gridCol w="1221828">
                  <a:extLst>
                    <a:ext uri="{9D8B030D-6E8A-4147-A177-3AD203B41FA5}">
                      <a16:colId xmlns:a16="http://schemas.microsoft.com/office/drawing/2014/main" val="4096651600"/>
                    </a:ext>
                  </a:extLst>
                </a:gridCol>
                <a:gridCol w="1221828">
                  <a:extLst>
                    <a:ext uri="{9D8B030D-6E8A-4147-A177-3AD203B41FA5}">
                      <a16:colId xmlns:a16="http://schemas.microsoft.com/office/drawing/2014/main" val="907165741"/>
                    </a:ext>
                  </a:extLst>
                </a:gridCol>
                <a:gridCol w="1221828">
                  <a:extLst>
                    <a:ext uri="{9D8B030D-6E8A-4147-A177-3AD203B41FA5}">
                      <a16:colId xmlns:a16="http://schemas.microsoft.com/office/drawing/2014/main" val="1904048195"/>
                    </a:ext>
                  </a:extLst>
                </a:gridCol>
                <a:gridCol w="1221828">
                  <a:extLst>
                    <a:ext uri="{9D8B030D-6E8A-4147-A177-3AD203B41FA5}">
                      <a16:colId xmlns:a16="http://schemas.microsoft.com/office/drawing/2014/main" val="974855210"/>
                    </a:ext>
                  </a:extLst>
                </a:gridCol>
                <a:gridCol w="1221828">
                  <a:extLst>
                    <a:ext uri="{9D8B030D-6E8A-4147-A177-3AD203B41FA5}">
                      <a16:colId xmlns:a16="http://schemas.microsoft.com/office/drawing/2014/main" val="1820503540"/>
                    </a:ext>
                  </a:extLst>
                </a:gridCol>
                <a:gridCol w="1221828">
                  <a:extLst>
                    <a:ext uri="{9D8B030D-6E8A-4147-A177-3AD203B41FA5}">
                      <a16:colId xmlns:a16="http://schemas.microsoft.com/office/drawing/2014/main" val="376967198"/>
                    </a:ext>
                  </a:extLst>
                </a:gridCol>
                <a:gridCol w="1221828">
                  <a:extLst>
                    <a:ext uri="{9D8B030D-6E8A-4147-A177-3AD203B41FA5}">
                      <a16:colId xmlns:a16="http://schemas.microsoft.com/office/drawing/2014/main" val="3349480966"/>
                    </a:ext>
                  </a:extLst>
                </a:gridCol>
                <a:gridCol w="1221828">
                  <a:extLst>
                    <a:ext uri="{9D8B030D-6E8A-4147-A177-3AD203B41FA5}">
                      <a16:colId xmlns:a16="http://schemas.microsoft.com/office/drawing/2014/main" val="34542249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number  of classes in data set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UMAP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</a:rPr>
                        <a:t>n_components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UMAP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</a:rPr>
                        <a:t>min_dist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UMAP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</a:rPr>
                        <a:t>n_neighbors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UMAP metric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trustworthiness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clustering algorithm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number of clusters found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validity index or silhouette score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645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0.001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cosine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0.823645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k_means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0.549104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03287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4DF854B-CEAF-E18C-FB94-AFBA98DC70EF}"/>
              </a:ext>
            </a:extLst>
          </p:cNvPr>
          <p:cNvSpPr txBox="1"/>
          <p:nvPr/>
        </p:nvSpPr>
        <p:spPr>
          <a:xfrm>
            <a:off x="800100" y="4604084"/>
            <a:ext cx="6809390" cy="6635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shows the highest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validity_index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silhouette_score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0.55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which is not very high. We will discuss this in detail in the validation part.</a:t>
            </a:r>
          </a:p>
        </p:txBody>
      </p:sp>
    </p:spTree>
    <p:extLst>
      <p:ext uri="{BB962C8B-B14F-4D97-AF65-F5344CB8AC3E}">
        <p14:creationId xmlns:p14="http://schemas.microsoft.com/office/powerpoint/2010/main" val="2317274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125FF5-A4BE-F7D1-48A3-B299B2BD4C00}"/>
              </a:ext>
            </a:extLst>
          </p:cNvPr>
          <p:cNvSpPr txBox="1"/>
          <p:nvPr/>
        </p:nvSpPr>
        <p:spPr>
          <a:xfrm>
            <a:off x="800100" y="24146"/>
            <a:ext cx="9660835" cy="837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Avoid False Discovery: Silhouette 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FAC7AA-BDB7-F7C0-F177-96942C94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15FA-664A-4E3E-8664-50FDFADF9207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8105CBB4-A62C-646D-028E-C22D78DFD5E9}"/>
              </a:ext>
            </a:extLst>
          </p:cNvPr>
          <p:cNvSpPr/>
          <p:nvPr/>
        </p:nvSpPr>
        <p:spPr>
          <a:xfrm flipV="1">
            <a:off x="0" y="1046870"/>
            <a:ext cx="12192000" cy="9144"/>
          </a:xfrm>
          <a:prstGeom prst="flowChartProcess">
            <a:avLst/>
          </a:prstGeom>
          <a:solidFill>
            <a:srgbClr val="D41B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C79E7-01AD-FF54-32FA-C58BD29C06C6}"/>
              </a:ext>
            </a:extLst>
          </p:cNvPr>
          <p:cNvSpPr txBox="1"/>
          <p:nvPr/>
        </p:nvSpPr>
        <p:spPr>
          <a:xfrm>
            <a:off x="800100" y="1267581"/>
            <a:ext cx="10099128" cy="6635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Although we have chosen the latent manifold with the highest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silhouette_score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we also did some exploration using the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silhouette_score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plots.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410A0-CA65-AAE4-D3AF-8301A2DA6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16" y="2770872"/>
            <a:ext cx="3144190" cy="308736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B8998D-AAD4-37F9-3DB7-4355E66D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113" y="2770872"/>
            <a:ext cx="3144190" cy="308736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B327E4-F3CE-B748-63A2-626E861EF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506" y="2770872"/>
            <a:ext cx="3144190" cy="308736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961070-6B87-CF00-338B-860D5E5E2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115" y="5988237"/>
            <a:ext cx="3144189" cy="368113"/>
          </a:xfrm>
          <a:prstGeom prst="rect">
            <a:avLst/>
          </a:prstGeom>
          <a:ln>
            <a:solidFill>
              <a:srgbClr val="D41A2B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5DA2CB-BAFB-7123-55AE-A605A722D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6113" y="5981663"/>
            <a:ext cx="3171293" cy="374687"/>
          </a:xfrm>
          <a:prstGeom prst="rect">
            <a:avLst/>
          </a:prstGeom>
          <a:ln>
            <a:solidFill>
              <a:srgbClr val="D41A2B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010FA2-61BC-E963-ABCB-C1566F828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2506" y="5981663"/>
            <a:ext cx="3171294" cy="361540"/>
          </a:xfrm>
          <a:prstGeom prst="rect">
            <a:avLst/>
          </a:prstGeom>
          <a:ln>
            <a:solidFill>
              <a:srgbClr val="D41A2B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7EABA5-400D-4993-80EA-E8DE9C152C43}"/>
              </a:ext>
            </a:extLst>
          </p:cNvPr>
          <p:cNvSpPr txBox="1"/>
          <p:nvPr/>
        </p:nvSpPr>
        <p:spPr>
          <a:xfrm>
            <a:off x="800101" y="1897532"/>
            <a:ext cx="10099128" cy="6635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Among the 150 clustering results, all ones using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k_means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algorithm have the following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n_clusters_found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2, 3, and 4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For each of them, we select the best one result with the highest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silhouette_score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analyze. </a:t>
            </a:r>
          </a:p>
        </p:txBody>
      </p:sp>
    </p:spTree>
    <p:extLst>
      <p:ext uri="{BB962C8B-B14F-4D97-AF65-F5344CB8AC3E}">
        <p14:creationId xmlns:p14="http://schemas.microsoft.com/office/powerpoint/2010/main" val="277294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125FF5-A4BE-F7D1-48A3-B299B2BD4C00}"/>
              </a:ext>
            </a:extLst>
          </p:cNvPr>
          <p:cNvSpPr txBox="1"/>
          <p:nvPr/>
        </p:nvSpPr>
        <p:spPr>
          <a:xfrm>
            <a:off x="800100" y="24146"/>
            <a:ext cx="10057086" cy="837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Avoid False Discovery: Silhouette Analysis (continued)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FAC7AA-BDB7-F7C0-F177-96942C94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15FA-664A-4E3E-8664-50FDFADF9207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8105CBB4-A62C-646D-028E-C22D78DFD5E9}"/>
              </a:ext>
            </a:extLst>
          </p:cNvPr>
          <p:cNvSpPr/>
          <p:nvPr/>
        </p:nvSpPr>
        <p:spPr>
          <a:xfrm flipV="1">
            <a:off x="0" y="1046870"/>
            <a:ext cx="12192000" cy="9144"/>
          </a:xfrm>
          <a:prstGeom prst="flowChartProcess">
            <a:avLst/>
          </a:prstGeom>
          <a:solidFill>
            <a:srgbClr val="D41B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C79E7-01AD-FF54-32FA-C58BD29C06C6}"/>
              </a:ext>
            </a:extLst>
          </p:cNvPr>
          <p:cNvSpPr txBox="1"/>
          <p:nvPr/>
        </p:nvSpPr>
        <p:spPr>
          <a:xfrm>
            <a:off x="800097" y="1601234"/>
            <a:ext cx="8406963" cy="27318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3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silhouette_score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plots show that although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n_clusters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=3 has the highest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silhouette_score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n_clusters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=2 and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n_clusters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=4 also have some meaningful results.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Width of the silhouette plot (y-axis) represents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number of points in each cluster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A wider silhouette indicates more points in the cluster.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Height of the silhouette plot (x-axis) represents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silhouette score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A silhouette that reaches closer to 1 indicates better clustering.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red dashed line represents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average silhouette score across all samples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The closer the silhouette's height is to this line (or beyond), the better it is considered for the clustering.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33458-FC14-5A9E-FAC2-5D776784F16A}"/>
              </a:ext>
            </a:extLst>
          </p:cNvPr>
          <p:cNvSpPr txBox="1"/>
          <p:nvPr/>
        </p:nvSpPr>
        <p:spPr>
          <a:xfrm>
            <a:off x="800097" y="4261154"/>
            <a:ext cx="8406963" cy="154997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Although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n_clusters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=3 has the highest overall average silhouette score, indicating better average separation and cohesion,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n_clusters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=2 and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n_clusters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=4 also show that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additional clusters' silhouettes are above the average line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This means 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existence of one extra cluster doesn't deteriorate the overall structure, and the additional clusters also hold statistically meaningful cohesion and separation.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079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125FF5-A4BE-F7D1-48A3-B299B2BD4C00}"/>
              </a:ext>
            </a:extLst>
          </p:cNvPr>
          <p:cNvSpPr txBox="1"/>
          <p:nvPr/>
        </p:nvSpPr>
        <p:spPr>
          <a:xfrm>
            <a:off x="800100" y="24146"/>
            <a:ext cx="9660835" cy="837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Avoid False Discovery: Checking Sets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FAC7AA-BDB7-F7C0-F177-96942C94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15FA-664A-4E3E-8664-50FDFADF9207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8105CBB4-A62C-646D-028E-C22D78DFD5E9}"/>
              </a:ext>
            </a:extLst>
          </p:cNvPr>
          <p:cNvSpPr/>
          <p:nvPr/>
        </p:nvSpPr>
        <p:spPr>
          <a:xfrm flipV="1">
            <a:off x="0" y="1046870"/>
            <a:ext cx="12192000" cy="9144"/>
          </a:xfrm>
          <a:prstGeom prst="flowChartProcess">
            <a:avLst/>
          </a:prstGeom>
          <a:solidFill>
            <a:srgbClr val="D41B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35528-CCB2-BF35-F1DD-644329E2B344}"/>
              </a:ext>
            </a:extLst>
          </p:cNvPr>
          <p:cNvSpPr txBox="1"/>
          <p:nvPr/>
        </p:nvSpPr>
        <p:spPr>
          <a:xfrm>
            <a:off x="800100" y="1307738"/>
            <a:ext cx="8406963" cy="9590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Although we choose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silhouette_score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 the standard to rank clustering results, other clustering results may also be meaningful. Thus, in the False Discovery Checking part, we continue to check false discoveries for all the above 3 clustering results.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5F755-58A0-5E81-A36F-7D3D1BFD571B}"/>
              </a:ext>
            </a:extLst>
          </p:cNvPr>
          <p:cNvSpPr txBox="1"/>
          <p:nvPr/>
        </p:nvSpPr>
        <p:spPr>
          <a:xfrm>
            <a:off x="800100" y="2415140"/>
            <a:ext cx="8406963" cy="9590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each clustering result, we use its UMAP embedding to generate randomly distributed data sets, and calculate their silhouette scores.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a true discovery, its silhouette score should separate clearly from those of randomly distributed data sets.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FBCD84-4548-39CA-1778-FDCBE692F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360" y="4675900"/>
            <a:ext cx="6334453" cy="176992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4D1765-6EE1-54D8-77DA-4999382157E1}"/>
              </a:ext>
            </a:extLst>
          </p:cNvPr>
          <p:cNvSpPr txBox="1"/>
          <p:nvPr/>
        </p:nvSpPr>
        <p:spPr>
          <a:xfrm>
            <a:off x="800100" y="3558656"/>
            <a:ext cx="8406963" cy="9590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number of generated random sets (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random_data_sets_num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can be declared and assigned to the AFD function. Also, we use one parameter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afd_check_indices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determine which indices we are going to check. (here is the 3 results above)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139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125FF5-A4BE-F7D1-48A3-B299B2BD4C00}"/>
              </a:ext>
            </a:extLst>
          </p:cNvPr>
          <p:cNvSpPr txBox="1"/>
          <p:nvPr/>
        </p:nvSpPr>
        <p:spPr>
          <a:xfrm>
            <a:off x="800100" y="24146"/>
            <a:ext cx="9660835" cy="837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Avoid False Discovery: Checking Results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FAC7AA-BDB7-F7C0-F177-96942C94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15FA-664A-4E3E-8664-50FDFADF9207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8105CBB4-A62C-646D-028E-C22D78DFD5E9}"/>
              </a:ext>
            </a:extLst>
          </p:cNvPr>
          <p:cNvSpPr/>
          <p:nvPr/>
        </p:nvSpPr>
        <p:spPr>
          <a:xfrm flipV="1">
            <a:off x="0" y="1046870"/>
            <a:ext cx="12192000" cy="9144"/>
          </a:xfrm>
          <a:prstGeom prst="flowChartProcess">
            <a:avLst/>
          </a:prstGeom>
          <a:solidFill>
            <a:srgbClr val="D41B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35528-CCB2-BF35-F1DD-644329E2B344}"/>
              </a:ext>
            </a:extLst>
          </p:cNvPr>
          <p:cNvSpPr txBox="1"/>
          <p:nvPr/>
        </p:nvSpPr>
        <p:spPr>
          <a:xfrm>
            <a:off x="800100" y="1320895"/>
            <a:ext cx="10193721" cy="9590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false discovery checking results are shown in the 3 plots below. It shows that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both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n_clusters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=2 and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n_clusters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=3 have a good separation with random data sets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while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n_cluters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=4 has much overlapped with random sets. </a:t>
            </a:r>
          </a:p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Considering the high silhouette score,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seems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n_clusters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=3 is a good clustering result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41B49-B578-1DB0-AA62-B0A9F0CE9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544822"/>
            <a:ext cx="3303216" cy="326630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F3A58-8D6C-6B66-E8F9-FDAB73C89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952" y="2544821"/>
            <a:ext cx="3238629" cy="326630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6E471D-6427-4BF7-7F75-43AB8D406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217" y="2544821"/>
            <a:ext cx="3238629" cy="326630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828BCC-EECC-7C0E-995E-EF9103329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13" y="5948942"/>
            <a:ext cx="3144189" cy="368113"/>
          </a:xfrm>
          <a:prstGeom prst="rect">
            <a:avLst/>
          </a:prstGeom>
          <a:ln>
            <a:solidFill>
              <a:srgbClr val="D41A2B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DDBFF7-887A-9FE6-3C5F-A308B46F3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5248" y="5948942"/>
            <a:ext cx="3171293" cy="374687"/>
          </a:xfrm>
          <a:prstGeom prst="rect">
            <a:avLst/>
          </a:prstGeom>
          <a:ln>
            <a:solidFill>
              <a:srgbClr val="D41A2B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9AE2A0-03CE-FC0E-1FAC-D7E735508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8884" y="5955515"/>
            <a:ext cx="3171294" cy="361540"/>
          </a:xfrm>
          <a:prstGeom prst="rect">
            <a:avLst/>
          </a:prstGeom>
          <a:ln>
            <a:solidFill>
              <a:srgbClr val="D41A2B"/>
            </a:solidFill>
          </a:ln>
        </p:spPr>
      </p:pic>
    </p:spTree>
    <p:extLst>
      <p:ext uri="{BB962C8B-B14F-4D97-AF65-F5344CB8AC3E}">
        <p14:creationId xmlns:p14="http://schemas.microsoft.com/office/powerpoint/2010/main" val="3599076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125FF5-A4BE-F7D1-48A3-B299B2BD4C00}"/>
              </a:ext>
            </a:extLst>
          </p:cNvPr>
          <p:cNvSpPr txBox="1"/>
          <p:nvPr/>
        </p:nvSpPr>
        <p:spPr>
          <a:xfrm>
            <a:off x="800100" y="24146"/>
            <a:ext cx="9660835" cy="837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Clustering Validation: External Indices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FAC7AA-BDB7-F7C0-F177-96942C94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15FA-664A-4E3E-8664-50FDFADF9207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8105CBB4-A62C-646D-028E-C22D78DFD5E9}"/>
              </a:ext>
            </a:extLst>
          </p:cNvPr>
          <p:cNvSpPr/>
          <p:nvPr/>
        </p:nvSpPr>
        <p:spPr>
          <a:xfrm flipV="1">
            <a:off x="0" y="1046870"/>
            <a:ext cx="12192000" cy="9144"/>
          </a:xfrm>
          <a:prstGeom prst="flowChartProcess">
            <a:avLst/>
          </a:prstGeom>
          <a:solidFill>
            <a:srgbClr val="D41B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35528-CCB2-BF35-F1DD-644329E2B344}"/>
              </a:ext>
            </a:extLst>
          </p:cNvPr>
          <p:cNvSpPr txBox="1"/>
          <p:nvPr/>
        </p:nvSpPr>
        <p:spPr>
          <a:xfrm>
            <a:off x="800101" y="1320895"/>
            <a:ext cx="8007568" cy="332276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this part, we read back the pre-separated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 file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file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project phase 1, merge them back by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add the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predicted label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the best clustering result (the latent manifold), and calculate its external indices.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rand_score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[0, 1], 1 means perfect clustering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adjusted_rand_score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[-1, 1], 1 means perfect clustering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fowlkes_mallows_score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[0, 1], 1 means perfect clustering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normalized_mutual_info_score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[0, 1], 1 means perfect clustering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jaccard_score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scores for each label. [0, 1], 1 means perfect clustering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f1_score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scores for each label. [0, 1], 1 means perfect clustering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purity_score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[0, 1], 1 means perfect clustering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contingency_matrix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D155A-B80B-3137-FBFA-9D6C0ECA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39" y="5033503"/>
            <a:ext cx="5652961" cy="128273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D405A-A59A-4C9E-D4CA-3218FAAF2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032" y="5537105"/>
            <a:ext cx="3713220" cy="784483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1970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125FF5-A4BE-F7D1-48A3-B299B2BD4C00}"/>
              </a:ext>
            </a:extLst>
          </p:cNvPr>
          <p:cNvSpPr txBox="1"/>
          <p:nvPr/>
        </p:nvSpPr>
        <p:spPr>
          <a:xfrm>
            <a:off x="800100" y="24146"/>
            <a:ext cx="9660835" cy="837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Clustering Validation: External Indices Results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FAC7AA-BDB7-F7C0-F177-96942C94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15FA-664A-4E3E-8664-50FDFADF9207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8105CBB4-A62C-646D-028E-C22D78DFD5E9}"/>
              </a:ext>
            </a:extLst>
          </p:cNvPr>
          <p:cNvSpPr/>
          <p:nvPr/>
        </p:nvSpPr>
        <p:spPr>
          <a:xfrm flipV="1">
            <a:off x="0" y="1046870"/>
            <a:ext cx="12192000" cy="9144"/>
          </a:xfrm>
          <a:prstGeom prst="flowChartProcess">
            <a:avLst/>
          </a:prstGeom>
          <a:solidFill>
            <a:srgbClr val="D41B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35528-CCB2-BF35-F1DD-644329E2B344}"/>
              </a:ext>
            </a:extLst>
          </p:cNvPr>
          <p:cNvSpPr txBox="1"/>
          <p:nvPr/>
        </p:nvSpPr>
        <p:spPr>
          <a:xfrm>
            <a:off x="818710" y="1464704"/>
            <a:ext cx="6126217" cy="9590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external indices results and the contingency matrix are generated in a data frame, they are also shown in the below table and the matrix plot.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4DE939-2676-A46A-8FB2-6EEB511DE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389226"/>
              </p:ext>
            </p:extLst>
          </p:nvPr>
        </p:nvGraphicFramePr>
        <p:xfrm>
          <a:off x="1207593" y="2832439"/>
          <a:ext cx="5923896" cy="172205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80974">
                  <a:extLst>
                    <a:ext uri="{9D8B030D-6E8A-4147-A177-3AD203B41FA5}">
                      <a16:colId xmlns:a16="http://schemas.microsoft.com/office/drawing/2014/main" val="2530820865"/>
                    </a:ext>
                  </a:extLst>
                </a:gridCol>
                <a:gridCol w="1480974">
                  <a:extLst>
                    <a:ext uri="{9D8B030D-6E8A-4147-A177-3AD203B41FA5}">
                      <a16:colId xmlns:a16="http://schemas.microsoft.com/office/drawing/2014/main" val="2024827854"/>
                    </a:ext>
                  </a:extLst>
                </a:gridCol>
                <a:gridCol w="1480974">
                  <a:extLst>
                    <a:ext uri="{9D8B030D-6E8A-4147-A177-3AD203B41FA5}">
                      <a16:colId xmlns:a16="http://schemas.microsoft.com/office/drawing/2014/main" val="255513279"/>
                    </a:ext>
                  </a:extLst>
                </a:gridCol>
                <a:gridCol w="1480974">
                  <a:extLst>
                    <a:ext uri="{9D8B030D-6E8A-4147-A177-3AD203B41FA5}">
                      <a16:colId xmlns:a16="http://schemas.microsoft.com/office/drawing/2014/main" val="2203088692"/>
                    </a:ext>
                  </a:extLst>
                </a:gridCol>
              </a:tblGrid>
              <a:tr h="622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</a:rPr>
                        <a:t>rand_score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</a:rPr>
                        <a:t>adjusted_rand_score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</a:rPr>
                        <a:t>fowlkes_mallows_score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</a:rPr>
                        <a:t>normalized_mutual_info_score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172051"/>
                  </a:ext>
                </a:extLst>
              </a:tr>
              <a:tr h="89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0.691157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0.335773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0.565941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0.436435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377828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1DE2898-92D5-B513-8B47-D8B18BA9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819" y="1662583"/>
            <a:ext cx="4254500" cy="448310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C007361-5FA4-2518-536D-98BE7929C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702380"/>
              </p:ext>
            </p:extLst>
          </p:nvPr>
        </p:nvGraphicFramePr>
        <p:xfrm>
          <a:off x="1188983" y="4624140"/>
          <a:ext cx="5177877" cy="152154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00495">
                  <a:extLst>
                    <a:ext uri="{9D8B030D-6E8A-4147-A177-3AD203B41FA5}">
                      <a16:colId xmlns:a16="http://schemas.microsoft.com/office/drawing/2014/main" val="4260672712"/>
                    </a:ext>
                  </a:extLst>
                </a:gridCol>
                <a:gridCol w="1996547">
                  <a:extLst>
                    <a:ext uri="{9D8B030D-6E8A-4147-A177-3AD203B41FA5}">
                      <a16:colId xmlns:a16="http://schemas.microsoft.com/office/drawing/2014/main" val="1298758803"/>
                    </a:ext>
                  </a:extLst>
                </a:gridCol>
                <a:gridCol w="980835">
                  <a:extLst>
                    <a:ext uri="{9D8B030D-6E8A-4147-A177-3AD203B41FA5}">
                      <a16:colId xmlns:a16="http://schemas.microsoft.com/office/drawing/2014/main" val="3818387752"/>
                    </a:ext>
                  </a:extLst>
                </a:gridCol>
              </a:tblGrid>
              <a:tr h="622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</a:rPr>
                        <a:t>jaccard_score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f1_score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</a:rPr>
                        <a:t>purity_score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11309"/>
                  </a:ext>
                </a:extLst>
              </a:tr>
              <a:tr h="8990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[0.02312381753205802, 0.0024316109422492403, 0.010894394658232297, 0.0]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effectLst/>
                        </a:rPr>
                        <a:t>[0.04520238339839737, 0.0048514251061249234, 0.021553971840778726, 0.0]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0.601045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555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523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125FF5-A4BE-F7D1-48A3-B299B2BD4C00}"/>
              </a:ext>
            </a:extLst>
          </p:cNvPr>
          <p:cNvSpPr txBox="1"/>
          <p:nvPr/>
        </p:nvSpPr>
        <p:spPr>
          <a:xfrm>
            <a:off x="800100" y="24146"/>
            <a:ext cx="9660835" cy="837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Discussion of Performance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FAC7AA-BDB7-F7C0-F177-96942C94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15FA-664A-4E3E-8664-50FDFADF9207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8105CBB4-A62C-646D-028E-C22D78DFD5E9}"/>
              </a:ext>
            </a:extLst>
          </p:cNvPr>
          <p:cNvSpPr/>
          <p:nvPr/>
        </p:nvSpPr>
        <p:spPr>
          <a:xfrm flipV="1">
            <a:off x="0" y="1046870"/>
            <a:ext cx="12192000" cy="9144"/>
          </a:xfrm>
          <a:prstGeom prst="flowChartProcess">
            <a:avLst/>
          </a:prstGeom>
          <a:solidFill>
            <a:srgbClr val="D41B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35528-CCB2-BF35-F1DD-644329E2B344}"/>
              </a:ext>
            </a:extLst>
          </p:cNvPr>
          <p:cNvSpPr txBox="1"/>
          <p:nvPr/>
        </p:nvSpPr>
        <p:spPr>
          <a:xfrm>
            <a:off x="800100" y="1847144"/>
            <a:ext cx="7810500" cy="6635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number of clusters in our result (3) is different from the true number of classes (4). Specifically, the class 3 is not recognized and is mixed up with cluster 1.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05721-25A2-6FE2-EC11-42E09D88D0C1}"/>
              </a:ext>
            </a:extLst>
          </p:cNvPr>
          <p:cNvSpPr txBox="1"/>
          <p:nvPr/>
        </p:nvSpPr>
        <p:spPr>
          <a:xfrm>
            <a:off x="800100" y="2863715"/>
            <a:ext cx="7810500" cy="125451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external indices show some relatively good results, but not that good enough due to the different number of clusters with the true label numbers. Notice that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jaccard_score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f1_score are label-based, which shows 0 score for the missing label.</a:t>
            </a:r>
          </a:p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D50330-1F93-5909-768E-F52BEB859F5D}"/>
              </a:ext>
            </a:extLst>
          </p:cNvPr>
          <p:cNvSpPr txBox="1"/>
          <p:nvPr/>
        </p:nvSpPr>
        <p:spPr>
          <a:xfrm>
            <a:off x="800100" y="4245458"/>
            <a:ext cx="7810500" cy="125451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the time limit, we can only perform current hyperparameter searching and get our current best result. For future research, maybe a broader search space, or different algorithms such as deep learnings can be applied to improve the performance.</a:t>
            </a:r>
          </a:p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30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125FF5-A4BE-F7D1-48A3-B299B2BD4C00}"/>
              </a:ext>
            </a:extLst>
          </p:cNvPr>
          <p:cNvSpPr txBox="1"/>
          <p:nvPr/>
        </p:nvSpPr>
        <p:spPr>
          <a:xfrm>
            <a:off x="800100" y="-50775"/>
            <a:ext cx="9660835" cy="920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Reproducibility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FAC7AA-BDB7-F7C0-F177-96942C94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15FA-664A-4E3E-8664-50FDFADF9207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8105CBB4-A62C-646D-028E-C22D78DFD5E9}"/>
              </a:ext>
            </a:extLst>
          </p:cNvPr>
          <p:cNvSpPr/>
          <p:nvPr/>
        </p:nvSpPr>
        <p:spPr>
          <a:xfrm flipV="1">
            <a:off x="0" y="1046870"/>
            <a:ext cx="12192000" cy="9144"/>
          </a:xfrm>
          <a:prstGeom prst="flowChartProcess">
            <a:avLst/>
          </a:prstGeom>
          <a:solidFill>
            <a:srgbClr val="D41B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16">
            <a:extLst>
              <a:ext uri="{FF2B5EF4-FFF2-40B4-BE49-F238E27FC236}">
                <a16:creationId xmlns:a16="http://schemas.microsoft.com/office/drawing/2014/main" id="{3637E1EC-AED0-806F-272D-E93ED7D4DBE3}"/>
              </a:ext>
            </a:extLst>
          </p:cNvPr>
          <p:cNvSpPr/>
          <p:nvPr/>
        </p:nvSpPr>
        <p:spPr>
          <a:xfrm rot="10800000" flipV="1">
            <a:off x="800100" y="1336488"/>
            <a:ext cx="8381998" cy="85027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works are completed within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Notebooks and have been fully executed. 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reproduce: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B5A04-10A1-28EA-F233-A4FBF1FDBFFA}"/>
              </a:ext>
            </a:extLst>
          </p:cNvPr>
          <p:cNvSpPr txBox="1"/>
          <p:nvPr/>
        </p:nvSpPr>
        <p:spPr>
          <a:xfrm>
            <a:off x="1022512" y="2109661"/>
            <a:ext cx="8159586" cy="36811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Download the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environment.yml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recreate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project_venv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environment.</a:t>
            </a:r>
            <a:endParaRPr lang="en-US" altLang="zh-CN" sz="1600" i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F1288-69A0-B61F-E856-B62C44962F53}"/>
              </a:ext>
            </a:extLst>
          </p:cNvPr>
          <p:cNvSpPr txBox="1"/>
          <p:nvPr/>
        </p:nvSpPr>
        <p:spPr>
          <a:xfrm>
            <a:off x="1022515" y="2490406"/>
            <a:ext cx="8159586" cy="125444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Download supported python modules.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processing.py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clustering.py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validation.py</a:t>
            </a:r>
            <a:endParaRPr lang="en-US" sz="1600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6ED1B-EA4C-5DFE-2CF5-40ACAC887176}"/>
              </a:ext>
            </a:extLst>
          </p:cNvPr>
          <p:cNvSpPr txBox="1"/>
          <p:nvPr/>
        </p:nvSpPr>
        <p:spPr>
          <a:xfrm>
            <a:off x="1022512" y="5320025"/>
            <a:ext cx="8159586" cy="66351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 notebooks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browser, click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restart the kernel and rerun all cells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button to reproduce all works.</a:t>
            </a:r>
            <a:endParaRPr lang="en-US" altLang="zh-CN" sz="1600" i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696D35-D357-A373-4528-96A7E6D5C78A}"/>
              </a:ext>
            </a:extLst>
          </p:cNvPr>
          <p:cNvSpPr txBox="1"/>
          <p:nvPr/>
        </p:nvSpPr>
        <p:spPr>
          <a:xfrm>
            <a:off x="1022512" y="5996170"/>
            <a:ext cx="8159586" cy="36811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 versions of the fully executed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Notebooks have also been provided.</a:t>
            </a:r>
            <a:endParaRPr lang="en-US" altLang="zh-CN" sz="1600" i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C56E0F-7C99-D5F5-04C2-FE2D05E34211}"/>
              </a:ext>
            </a:extLst>
          </p:cNvPr>
          <p:cNvSpPr txBox="1"/>
          <p:nvPr/>
        </p:nvSpPr>
        <p:spPr>
          <a:xfrm>
            <a:off x="1022512" y="3757483"/>
            <a:ext cx="8159586" cy="154991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Download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Notebooks.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roject_phase_3_clustering_pipeline.ipynb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roject_phase_3_optimization.ipynb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(takes super long time to execute)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roject_phase_3_afd.ipynb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(takes long time to execute)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roject_phase_3_validation.ipynb</a:t>
            </a:r>
            <a:endParaRPr lang="en-US" sz="1600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428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125FF5-A4BE-F7D1-48A3-B299B2BD4C00}"/>
              </a:ext>
            </a:extLst>
          </p:cNvPr>
          <p:cNvSpPr txBox="1"/>
          <p:nvPr/>
        </p:nvSpPr>
        <p:spPr>
          <a:xfrm>
            <a:off x="800100" y="-50775"/>
            <a:ext cx="9660835" cy="920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Clustering Pipeline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FAC7AA-BDB7-F7C0-F177-96942C94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15FA-664A-4E3E-8664-50FDFADF9207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8105CBB4-A62C-646D-028E-C22D78DFD5E9}"/>
              </a:ext>
            </a:extLst>
          </p:cNvPr>
          <p:cNvSpPr/>
          <p:nvPr/>
        </p:nvSpPr>
        <p:spPr>
          <a:xfrm flipV="1">
            <a:off x="0" y="1046870"/>
            <a:ext cx="12192000" cy="9144"/>
          </a:xfrm>
          <a:prstGeom prst="flowChartProcess">
            <a:avLst/>
          </a:prstGeom>
          <a:solidFill>
            <a:srgbClr val="D41B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490987-D86C-FB4E-EE4A-C90A704A2D5B}"/>
              </a:ext>
            </a:extLst>
          </p:cNvPr>
          <p:cNvSpPr/>
          <p:nvPr/>
        </p:nvSpPr>
        <p:spPr>
          <a:xfrm>
            <a:off x="9020032" y="1405633"/>
            <a:ext cx="1650124" cy="927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Embedding of UMAP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270608-48BD-F789-6324-F23743ED4C91}"/>
              </a:ext>
            </a:extLst>
          </p:cNvPr>
          <p:cNvSpPr/>
          <p:nvPr/>
        </p:nvSpPr>
        <p:spPr>
          <a:xfrm>
            <a:off x="9020032" y="3301582"/>
            <a:ext cx="1650124" cy="927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K-Means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332B9-655B-D499-D08B-EB664BF02CBD}"/>
              </a:ext>
            </a:extLst>
          </p:cNvPr>
          <p:cNvSpPr/>
          <p:nvPr/>
        </p:nvSpPr>
        <p:spPr>
          <a:xfrm>
            <a:off x="6485068" y="3301582"/>
            <a:ext cx="1650124" cy="927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K-Means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Result Tests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F36060-4C08-2EF4-2F0A-E9F9824F9127}"/>
              </a:ext>
            </a:extLst>
          </p:cNvPr>
          <p:cNvSpPr/>
          <p:nvPr/>
        </p:nvSpPr>
        <p:spPr>
          <a:xfrm>
            <a:off x="9020032" y="5347361"/>
            <a:ext cx="1650124" cy="927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DBSCAN</a:t>
            </a: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2FD023B8-2CD5-0DD4-8643-F2DDBC84EF3D}"/>
              </a:ext>
            </a:extLst>
          </p:cNvPr>
          <p:cNvSpPr/>
          <p:nvPr/>
        </p:nvSpPr>
        <p:spPr>
          <a:xfrm>
            <a:off x="3804274" y="3152719"/>
            <a:ext cx="1795955" cy="107640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K-Means Internal Indices</a:t>
            </a: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C030962F-D24E-A3E9-A971-E3960F31E035}"/>
              </a:ext>
            </a:extLst>
          </p:cNvPr>
          <p:cNvSpPr/>
          <p:nvPr/>
        </p:nvSpPr>
        <p:spPr>
          <a:xfrm>
            <a:off x="6363542" y="5198498"/>
            <a:ext cx="1795955" cy="107640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DBSCAN Internal Indices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A8AB04B-ECDE-28B6-0476-59F1C6E383A8}"/>
              </a:ext>
            </a:extLst>
          </p:cNvPr>
          <p:cNvSpPr/>
          <p:nvPr/>
        </p:nvSpPr>
        <p:spPr>
          <a:xfrm>
            <a:off x="5622892" y="1818340"/>
            <a:ext cx="693683" cy="2312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5519587-619F-6B5B-D076-4E910B3E352B}"/>
              </a:ext>
            </a:extLst>
          </p:cNvPr>
          <p:cNvSpPr/>
          <p:nvPr/>
        </p:nvSpPr>
        <p:spPr>
          <a:xfrm>
            <a:off x="3039318" y="1832116"/>
            <a:ext cx="693683" cy="2312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74C7C09-3127-D385-3935-F582C0C3EB1A}"/>
              </a:ext>
            </a:extLst>
          </p:cNvPr>
          <p:cNvSpPr/>
          <p:nvPr/>
        </p:nvSpPr>
        <p:spPr>
          <a:xfrm rot="10800000">
            <a:off x="5695807" y="3607792"/>
            <a:ext cx="693683" cy="231227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BE09255-740A-91C3-E6A6-0753540FC5F1}"/>
              </a:ext>
            </a:extLst>
          </p:cNvPr>
          <p:cNvSpPr/>
          <p:nvPr/>
        </p:nvSpPr>
        <p:spPr>
          <a:xfrm rot="2632452">
            <a:off x="8187350" y="4694521"/>
            <a:ext cx="693683" cy="231227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B2DDE2E1-995B-8BD8-F64A-050632D39D9B}"/>
              </a:ext>
            </a:extLst>
          </p:cNvPr>
          <p:cNvSpPr txBox="1"/>
          <p:nvPr/>
        </p:nvSpPr>
        <p:spPr>
          <a:xfrm>
            <a:off x="5650157" y="3301582"/>
            <a:ext cx="970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Passed</a:t>
            </a:r>
          </a:p>
        </p:txBody>
      </p:sp>
      <p:sp>
        <p:nvSpPr>
          <p:cNvPr id="23" name="TextBox 25">
            <a:extLst>
              <a:ext uri="{FF2B5EF4-FFF2-40B4-BE49-F238E27FC236}">
                <a16:creationId xmlns:a16="http://schemas.microsoft.com/office/drawing/2014/main" id="{6E004293-49C2-CB4F-3E98-011595357D5D}"/>
              </a:ext>
            </a:extLst>
          </p:cNvPr>
          <p:cNvSpPr txBox="1"/>
          <p:nvPr/>
        </p:nvSpPr>
        <p:spPr>
          <a:xfrm>
            <a:off x="8782563" y="4443697"/>
            <a:ext cx="970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Passed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5AA5F-E6F8-A66F-1D3D-9041D81AFC2F}"/>
              </a:ext>
            </a:extLst>
          </p:cNvPr>
          <p:cNvSpPr/>
          <p:nvPr/>
        </p:nvSpPr>
        <p:spPr>
          <a:xfrm>
            <a:off x="6436459" y="1405633"/>
            <a:ext cx="1650124" cy="927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Preprocessor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89F75A-7819-9ECA-E5F3-A30BF6B105EB}"/>
              </a:ext>
            </a:extLst>
          </p:cNvPr>
          <p:cNvSpPr/>
          <p:nvPr/>
        </p:nvSpPr>
        <p:spPr>
          <a:xfrm>
            <a:off x="1269311" y="1405633"/>
            <a:ext cx="1650124" cy="927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Original Data Set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58549C-3696-4B7C-F898-4913A8876A29}"/>
              </a:ext>
            </a:extLst>
          </p:cNvPr>
          <p:cNvSpPr/>
          <p:nvPr/>
        </p:nvSpPr>
        <p:spPr>
          <a:xfrm>
            <a:off x="3852885" y="1405633"/>
            <a:ext cx="1650124" cy="927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Design Data Set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6EB99B-9D16-7EFD-E637-4A4108F58CFB}"/>
              </a:ext>
            </a:extLst>
          </p:cNvPr>
          <p:cNvSpPr/>
          <p:nvPr/>
        </p:nvSpPr>
        <p:spPr>
          <a:xfrm>
            <a:off x="1269311" y="3301582"/>
            <a:ext cx="1650124" cy="927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Target Data Set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1CBBC8-EF56-F1C6-2C47-2AC9009DD464}"/>
              </a:ext>
            </a:extLst>
          </p:cNvPr>
          <p:cNvSpPr/>
          <p:nvPr/>
        </p:nvSpPr>
        <p:spPr>
          <a:xfrm>
            <a:off x="3852884" y="5347361"/>
            <a:ext cx="1650124" cy="927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Best Clustering Result</a:t>
            </a: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48FF7AA6-6E51-688E-7210-055E8100A8D2}"/>
              </a:ext>
            </a:extLst>
          </p:cNvPr>
          <p:cNvSpPr/>
          <p:nvPr/>
        </p:nvSpPr>
        <p:spPr>
          <a:xfrm>
            <a:off x="1196395" y="5198498"/>
            <a:ext cx="1795955" cy="107640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External Indices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5E78898-F173-9EDD-0357-4497070AF26A}"/>
              </a:ext>
            </a:extLst>
          </p:cNvPr>
          <p:cNvSpPr/>
          <p:nvPr/>
        </p:nvSpPr>
        <p:spPr>
          <a:xfrm>
            <a:off x="8206466" y="1828609"/>
            <a:ext cx="693683" cy="2312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6D3C6C32-90C3-5913-5CC3-39B22E6A80FA}"/>
              </a:ext>
            </a:extLst>
          </p:cNvPr>
          <p:cNvSpPr/>
          <p:nvPr/>
        </p:nvSpPr>
        <p:spPr>
          <a:xfrm rot="5400000">
            <a:off x="9521571" y="2739393"/>
            <a:ext cx="693683" cy="2312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3E15A348-9F64-B58F-DAE6-7AB059B6B57F}"/>
              </a:ext>
            </a:extLst>
          </p:cNvPr>
          <p:cNvSpPr/>
          <p:nvPr/>
        </p:nvSpPr>
        <p:spPr>
          <a:xfrm rot="5400000">
            <a:off x="4331104" y="4683419"/>
            <a:ext cx="693683" cy="2312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23DE7A5-1FD3-0616-F1FB-A03DEA77B2D6}"/>
              </a:ext>
            </a:extLst>
          </p:cNvPr>
          <p:cNvSpPr/>
          <p:nvPr/>
        </p:nvSpPr>
        <p:spPr>
          <a:xfrm rot="5400000">
            <a:off x="1747530" y="4598195"/>
            <a:ext cx="693683" cy="23122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7733FF06-3F29-E3D3-EA9A-C08DBE9520A5}"/>
              </a:ext>
            </a:extLst>
          </p:cNvPr>
          <p:cNvSpPr/>
          <p:nvPr/>
        </p:nvSpPr>
        <p:spPr>
          <a:xfrm rot="10800000">
            <a:off x="3039318" y="5621084"/>
            <a:ext cx="693683" cy="2312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6B526827-8A49-4D41-CBAA-908AA7C8A274}"/>
              </a:ext>
            </a:extLst>
          </p:cNvPr>
          <p:cNvSpPr/>
          <p:nvPr/>
        </p:nvSpPr>
        <p:spPr>
          <a:xfrm rot="10800000">
            <a:off x="5600229" y="5621084"/>
            <a:ext cx="693683" cy="2312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D1D56587-D657-78AA-D903-12D5D94A7E02}"/>
              </a:ext>
            </a:extLst>
          </p:cNvPr>
          <p:cNvSpPr/>
          <p:nvPr/>
        </p:nvSpPr>
        <p:spPr>
          <a:xfrm rot="10800000">
            <a:off x="8206466" y="3649737"/>
            <a:ext cx="693683" cy="2312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324B121A-9794-2786-7910-A36395FE8F27}"/>
              </a:ext>
            </a:extLst>
          </p:cNvPr>
          <p:cNvSpPr/>
          <p:nvPr/>
        </p:nvSpPr>
        <p:spPr>
          <a:xfrm rot="10800000">
            <a:off x="8256061" y="5633913"/>
            <a:ext cx="693683" cy="231227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8C989BF2-C71E-BCB0-22A0-D481619322EA}"/>
              </a:ext>
            </a:extLst>
          </p:cNvPr>
          <p:cNvSpPr/>
          <p:nvPr/>
        </p:nvSpPr>
        <p:spPr>
          <a:xfrm rot="5400000">
            <a:off x="1747529" y="2703076"/>
            <a:ext cx="693683" cy="23122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noFill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F96F18FB-CFF0-1FC6-0EF9-DDE840E43DA0}"/>
              </a:ext>
            </a:extLst>
          </p:cNvPr>
          <p:cNvSpPr txBox="1"/>
          <p:nvPr/>
        </p:nvSpPr>
        <p:spPr>
          <a:xfrm>
            <a:off x="10185038" y="2451913"/>
            <a:ext cx="1129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UMAP Find-tuning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2A3E780E-D8B2-CDCE-31EA-9D6828EFB7BA}"/>
              </a:ext>
            </a:extLst>
          </p:cNvPr>
          <p:cNvSpPr txBox="1"/>
          <p:nvPr/>
        </p:nvSpPr>
        <p:spPr>
          <a:xfrm>
            <a:off x="1413825" y="2619145"/>
            <a:ext cx="1129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Split</a:t>
            </a:r>
          </a:p>
        </p:txBody>
      </p:sp>
    </p:spTree>
    <p:extLst>
      <p:ext uri="{BB962C8B-B14F-4D97-AF65-F5344CB8AC3E}">
        <p14:creationId xmlns:p14="http://schemas.microsoft.com/office/powerpoint/2010/main" val="3629698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125FF5-A4BE-F7D1-48A3-B299B2BD4C00}"/>
              </a:ext>
            </a:extLst>
          </p:cNvPr>
          <p:cNvSpPr txBox="1"/>
          <p:nvPr/>
        </p:nvSpPr>
        <p:spPr>
          <a:xfrm>
            <a:off x="800100" y="-50775"/>
            <a:ext cx="9660835" cy="920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Clustering Pipeline: Updates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FAC7AA-BDB7-F7C0-F177-96942C94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15FA-664A-4E3E-8664-50FDFADF9207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8105CBB4-A62C-646D-028E-C22D78DFD5E9}"/>
              </a:ext>
            </a:extLst>
          </p:cNvPr>
          <p:cNvSpPr/>
          <p:nvPr/>
        </p:nvSpPr>
        <p:spPr>
          <a:xfrm flipV="1">
            <a:off x="0" y="1046870"/>
            <a:ext cx="12192000" cy="9144"/>
          </a:xfrm>
          <a:prstGeom prst="flowChartProcess">
            <a:avLst/>
          </a:prstGeom>
          <a:solidFill>
            <a:srgbClr val="D41B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C79E7-01AD-FF54-32FA-C58BD29C06C6}"/>
              </a:ext>
            </a:extLst>
          </p:cNvPr>
          <p:cNvSpPr txBox="1"/>
          <p:nvPr/>
        </p:nvSpPr>
        <p:spPr>
          <a:xfrm>
            <a:off x="800100" y="1636695"/>
            <a:ext cx="8159586" cy="125444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part extends the clustering pipeline from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assignment_4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midterm exam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with some errors fixed: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metric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parameter of </a:t>
            </a:r>
            <a:r>
              <a:rPr lang="en-US" sz="1600" b="1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Trustworthiness</a:t>
            </a:r>
            <a:r>
              <a:rPr lang="en-US" sz="1600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 is now the same as </a:t>
            </a:r>
            <a:r>
              <a:rPr lang="en-US" sz="1600" b="1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UMAP</a:t>
            </a:r>
            <a:r>
              <a:rPr lang="en-US" sz="1600" dirty="0">
                <a:solidFill>
                  <a:srgbClr val="2D3B45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i="0" dirty="0">
              <a:solidFill>
                <a:srgbClr val="2D3B45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altLang="zh-CN" sz="1600" dirty="0">
                <a:solidFill>
                  <a:srgbClr val="2D3B45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sz="1600" b="1" dirty="0">
                <a:solidFill>
                  <a:srgbClr val="2D3B45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metric</a:t>
            </a:r>
            <a:r>
              <a:rPr lang="en-US" altLang="zh-CN" sz="1600" dirty="0">
                <a:solidFill>
                  <a:srgbClr val="2D3B45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parameter of </a:t>
            </a:r>
            <a:r>
              <a:rPr lang="en-US" sz="1600" b="1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Validity Index </a:t>
            </a:r>
            <a:r>
              <a:rPr lang="en-US" sz="1600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is now the same as </a:t>
            </a:r>
            <a:r>
              <a:rPr lang="en-US" sz="1600" b="1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DBSCAN</a:t>
            </a:r>
            <a:r>
              <a:rPr lang="en-US" sz="1600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zh-CN" sz="1600" i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E1714-4103-5BFD-DA00-6B9AFEB73790}"/>
              </a:ext>
            </a:extLst>
          </p:cNvPr>
          <p:cNvSpPr txBox="1"/>
          <p:nvPr/>
        </p:nvSpPr>
        <p:spPr>
          <a:xfrm>
            <a:off x="800100" y="3171708"/>
            <a:ext cx="8159586" cy="36811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Preprocessors such as imputers and scalers are added.</a:t>
            </a:r>
            <a:endParaRPr lang="en-US" altLang="zh-CN" sz="1600" b="1" i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08146-1003-5312-F6EA-53769E145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44" y="3703291"/>
            <a:ext cx="5925815" cy="210784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DC5C0D-5704-5ED9-6367-842A4CF86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741" y="2363528"/>
            <a:ext cx="3116919" cy="97452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7F9A84-F928-3D5B-AC39-5462ED260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741" y="3539822"/>
            <a:ext cx="3116919" cy="95028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3B6F2A0-EEC0-0838-B05A-2ACCCBE4AD74}"/>
              </a:ext>
            </a:extLst>
          </p:cNvPr>
          <p:cNvSpPr/>
          <p:nvPr/>
        </p:nvSpPr>
        <p:spPr>
          <a:xfrm>
            <a:off x="8437404" y="2941452"/>
            <a:ext cx="1053437" cy="254412"/>
          </a:xfrm>
          <a:prstGeom prst="rect">
            <a:avLst/>
          </a:prstGeom>
          <a:noFill/>
          <a:ln>
            <a:solidFill>
              <a:srgbClr val="D41A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9D662F-9598-3330-09A8-0CF726ED5ED4}"/>
              </a:ext>
            </a:extLst>
          </p:cNvPr>
          <p:cNvSpPr/>
          <p:nvPr/>
        </p:nvSpPr>
        <p:spPr>
          <a:xfrm>
            <a:off x="8432967" y="4091328"/>
            <a:ext cx="1053437" cy="254412"/>
          </a:xfrm>
          <a:prstGeom prst="rect">
            <a:avLst/>
          </a:prstGeom>
          <a:noFill/>
          <a:ln>
            <a:solidFill>
              <a:srgbClr val="D41A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07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125FF5-A4BE-F7D1-48A3-B299B2BD4C00}"/>
              </a:ext>
            </a:extLst>
          </p:cNvPr>
          <p:cNvSpPr txBox="1"/>
          <p:nvPr/>
        </p:nvSpPr>
        <p:spPr>
          <a:xfrm>
            <a:off x="800100" y="-50775"/>
            <a:ext cx="9660835" cy="920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Clustering Pipeline: Default Result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FAC7AA-BDB7-F7C0-F177-96942C94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15FA-664A-4E3E-8664-50FDFADF9207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8105CBB4-A62C-646D-028E-C22D78DFD5E9}"/>
              </a:ext>
            </a:extLst>
          </p:cNvPr>
          <p:cNvSpPr/>
          <p:nvPr/>
        </p:nvSpPr>
        <p:spPr>
          <a:xfrm flipV="1">
            <a:off x="0" y="1046870"/>
            <a:ext cx="12192000" cy="9144"/>
          </a:xfrm>
          <a:prstGeom prst="flowChartProcess">
            <a:avLst/>
          </a:prstGeom>
          <a:solidFill>
            <a:srgbClr val="D41B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C79E7-01AD-FF54-32FA-C58BD29C06C6}"/>
              </a:ext>
            </a:extLst>
          </p:cNvPr>
          <p:cNvSpPr txBox="1"/>
          <p:nvPr/>
        </p:nvSpPr>
        <p:spPr>
          <a:xfrm>
            <a:off x="800100" y="1279330"/>
            <a:ext cx="8159586" cy="9590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pipeline notebook, we tested the clustering with all default parameters of UMAP and K-means algorithm. This result is clearly not good, but it can at least be used as a baseline for the following pipeline optimization and validation.</a:t>
            </a:r>
            <a:endParaRPr lang="en-US" altLang="zh-CN" sz="1600" i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3796F9-8BF8-C661-7551-3EF39E2D1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18" y="2466741"/>
            <a:ext cx="3833284" cy="401528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2-8687-3701-D931-A02D176D4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668" y="2463374"/>
            <a:ext cx="4701266" cy="401864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9B013-C0B5-04C4-E78B-C45713D9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031" y="1462755"/>
            <a:ext cx="2343807" cy="61385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49597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125FF5-A4BE-F7D1-48A3-B299B2BD4C00}"/>
              </a:ext>
            </a:extLst>
          </p:cNvPr>
          <p:cNvSpPr txBox="1"/>
          <p:nvPr/>
        </p:nvSpPr>
        <p:spPr>
          <a:xfrm>
            <a:off x="800100" y="84592"/>
            <a:ext cx="9660835" cy="754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Clustering Pipeline Optimization: Hyperparameters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FAC7AA-BDB7-F7C0-F177-96942C94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15FA-664A-4E3E-8664-50FDFADF9207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8105CBB4-A62C-646D-028E-C22D78DFD5E9}"/>
              </a:ext>
            </a:extLst>
          </p:cNvPr>
          <p:cNvSpPr/>
          <p:nvPr/>
        </p:nvSpPr>
        <p:spPr>
          <a:xfrm flipV="1">
            <a:off x="0" y="1046870"/>
            <a:ext cx="12192000" cy="9144"/>
          </a:xfrm>
          <a:prstGeom prst="flowChartProcess">
            <a:avLst/>
          </a:prstGeom>
          <a:solidFill>
            <a:srgbClr val="D41B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C79E7-01AD-FF54-32FA-C58BD29C06C6}"/>
              </a:ext>
            </a:extLst>
          </p:cNvPr>
          <p:cNvSpPr txBox="1"/>
          <p:nvPr/>
        </p:nvSpPr>
        <p:spPr>
          <a:xfrm>
            <a:off x="800100" y="1504504"/>
            <a:ext cx="6910014" cy="9590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pipeline optimization refers to fine-tuning hyperparameters of UMAP, including several important parameters like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n_neighbors_list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min_dist_list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metric_list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n_components_list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altLang="zh-CN" sz="1600" i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D618C-B693-646F-6BF6-DE42BA805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258" y="1564122"/>
            <a:ext cx="4038076" cy="449979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280E1-2ADF-A4FE-DBEE-6DD56A809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06" y="4280316"/>
            <a:ext cx="6382873" cy="207603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1C0849-3AFC-68DC-53AB-C817600481B7}"/>
              </a:ext>
            </a:extLst>
          </p:cNvPr>
          <p:cNvSpPr txBox="1"/>
          <p:nvPr/>
        </p:nvSpPr>
        <p:spPr>
          <a:xfrm>
            <a:off x="800100" y="2688894"/>
            <a:ext cx="6910014" cy="125451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first tested a small proportion of the grid search space, to have an idea of the time consumption. It showed one hyperparameter combination takes around 3 - 5 minutes. We decided to explore a grid search space with 150 combinations, and it finally spent around 350 minutes. </a:t>
            </a:r>
          </a:p>
        </p:txBody>
      </p:sp>
    </p:spTree>
    <p:extLst>
      <p:ext uri="{BB962C8B-B14F-4D97-AF65-F5344CB8AC3E}">
        <p14:creationId xmlns:p14="http://schemas.microsoft.com/office/powerpoint/2010/main" val="377718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125FF5-A4BE-F7D1-48A3-B299B2BD4C00}"/>
              </a:ext>
            </a:extLst>
          </p:cNvPr>
          <p:cNvSpPr txBox="1"/>
          <p:nvPr/>
        </p:nvSpPr>
        <p:spPr>
          <a:xfrm>
            <a:off x="800100" y="102436"/>
            <a:ext cx="10553700" cy="754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Clustering Pipeline Optimization: Hyperparameters (continued)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FAC7AA-BDB7-F7C0-F177-96942C94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15FA-664A-4E3E-8664-50FDFADF9207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8105CBB4-A62C-646D-028E-C22D78DFD5E9}"/>
              </a:ext>
            </a:extLst>
          </p:cNvPr>
          <p:cNvSpPr/>
          <p:nvPr/>
        </p:nvSpPr>
        <p:spPr>
          <a:xfrm flipV="1">
            <a:off x="0" y="1046870"/>
            <a:ext cx="12192000" cy="9144"/>
          </a:xfrm>
          <a:prstGeom prst="flowChartProcess">
            <a:avLst/>
          </a:prstGeom>
          <a:solidFill>
            <a:srgbClr val="D41B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C79E7-01AD-FF54-32FA-C58BD29C06C6}"/>
              </a:ext>
            </a:extLst>
          </p:cNvPr>
          <p:cNvSpPr txBox="1"/>
          <p:nvPr/>
        </p:nvSpPr>
        <p:spPr>
          <a:xfrm>
            <a:off x="800100" y="1642017"/>
            <a:ext cx="6000093" cy="184544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hyperparameters of K-Means and DBSCAN were also tuned during the optimization process.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n_clusters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K-Means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eps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DBSCAN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min_samples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DBSCAN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metric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DBSCAN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8C720-61E7-05B5-BA5F-372BB1F3B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245" y="2493517"/>
            <a:ext cx="3795712" cy="321495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1FC2D-D328-B388-2795-FDB6FED99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022" y="3123490"/>
            <a:ext cx="2011935" cy="24889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DB2A4C-251E-21AD-A51B-8EBE68302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581" y="3677263"/>
            <a:ext cx="4625376" cy="31112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237A7-D858-BBD2-0E7C-7232AC536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736" y="4293262"/>
            <a:ext cx="6243221" cy="819293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34C460-5BA2-D7A3-0E4A-F8620DF6C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722" y="5417430"/>
            <a:ext cx="4038600" cy="39370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490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125FF5-A4BE-F7D1-48A3-B299B2BD4C00}"/>
              </a:ext>
            </a:extLst>
          </p:cNvPr>
          <p:cNvSpPr txBox="1"/>
          <p:nvPr/>
        </p:nvSpPr>
        <p:spPr>
          <a:xfrm>
            <a:off x="800100" y="24146"/>
            <a:ext cx="9660835" cy="837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Clustering Pipeline Optimization: Results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FAC7AA-BDB7-F7C0-F177-96942C94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15FA-664A-4E3E-8664-50FDFADF9207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8105CBB4-A62C-646D-028E-C22D78DFD5E9}"/>
              </a:ext>
            </a:extLst>
          </p:cNvPr>
          <p:cNvSpPr/>
          <p:nvPr/>
        </p:nvSpPr>
        <p:spPr>
          <a:xfrm flipV="1">
            <a:off x="0" y="1046870"/>
            <a:ext cx="12192000" cy="9144"/>
          </a:xfrm>
          <a:prstGeom prst="flowChartProcess">
            <a:avLst/>
          </a:prstGeom>
          <a:solidFill>
            <a:srgbClr val="D41B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C79E7-01AD-FF54-32FA-C58BD29C06C6}"/>
              </a:ext>
            </a:extLst>
          </p:cNvPr>
          <p:cNvSpPr txBox="1"/>
          <p:nvPr/>
        </p:nvSpPr>
        <p:spPr>
          <a:xfrm>
            <a:off x="800100" y="1452850"/>
            <a:ext cx="6000093" cy="125451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indices are used to select the best results during the pipeline optimization, includes: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Silhouette Score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K_Means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Validity Index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DBSCAN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04724-1D78-E83C-0932-71E53C49E7E9}"/>
              </a:ext>
            </a:extLst>
          </p:cNvPr>
          <p:cNvSpPr txBox="1"/>
          <p:nvPr/>
        </p:nvSpPr>
        <p:spPr>
          <a:xfrm>
            <a:off x="800100" y="2912259"/>
            <a:ext cx="6000093" cy="9590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result of pipeline optimization is a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shape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(150, 19)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including hyperparameter combinations, their resulting internal indices, UMAP embeddings, and fitted models.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38A7E-5731-2B70-41B5-ABCE9EBEB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490" y="5491009"/>
            <a:ext cx="5667703" cy="64024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FFDE70-DE4C-4561-0FF7-96678829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96" y="5015400"/>
            <a:ext cx="5663509" cy="336863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0EF849-FB0F-C078-B3B4-16A0989FCD7F}"/>
              </a:ext>
            </a:extLst>
          </p:cNvPr>
          <p:cNvSpPr txBox="1"/>
          <p:nvPr/>
        </p:nvSpPr>
        <p:spPr>
          <a:xfrm>
            <a:off x="800100" y="4075256"/>
            <a:ext cx="6096000" cy="6635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defPPr>
              <a:defRPr lang="en-US"/>
            </a:defPPr>
            <a:lvl1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It was saved into an </a:t>
            </a:r>
            <a:r>
              <a:rPr lang="en-US" altLang="zh-CN" b="1" dirty="0" err="1"/>
              <a:t>optimization_results.pkl</a:t>
            </a:r>
            <a:r>
              <a:rPr lang="en-US" altLang="zh-CN" dirty="0"/>
              <a:t> file for the access of the following False Discovery Checking and Validation processes.</a:t>
            </a:r>
          </a:p>
        </p:txBody>
      </p:sp>
    </p:spTree>
    <p:extLst>
      <p:ext uri="{BB962C8B-B14F-4D97-AF65-F5344CB8AC3E}">
        <p14:creationId xmlns:p14="http://schemas.microsoft.com/office/powerpoint/2010/main" val="1216076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125FF5-A4BE-F7D1-48A3-B299B2BD4C00}"/>
              </a:ext>
            </a:extLst>
          </p:cNvPr>
          <p:cNvSpPr txBox="1"/>
          <p:nvPr/>
        </p:nvSpPr>
        <p:spPr>
          <a:xfrm>
            <a:off x="800100" y="24146"/>
            <a:ext cx="9660835" cy="837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Avoid False Discovery: Internal Indices Distribution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FAC7AA-BDB7-F7C0-F177-96942C94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15FA-664A-4E3E-8664-50FDFADF9207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8105CBB4-A62C-646D-028E-C22D78DFD5E9}"/>
              </a:ext>
            </a:extLst>
          </p:cNvPr>
          <p:cNvSpPr/>
          <p:nvPr/>
        </p:nvSpPr>
        <p:spPr>
          <a:xfrm flipV="1">
            <a:off x="0" y="1046870"/>
            <a:ext cx="12192000" cy="9144"/>
          </a:xfrm>
          <a:prstGeom prst="flowChartProcess">
            <a:avLst/>
          </a:prstGeom>
          <a:solidFill>
            <a:srgbClr val="D41B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C79E7-01AD-FF54-32FA-C58BD29C06C6}"/>
              </a:ext>
            </a:extLst>
          </p:cNvPr>
          <p:cNvSpPr txBox="1"/>
          <p:nvPr/>
        </p:nvSpPr>
        <p:spPr>
          <a:xfrm>
            <a:off x="800100" y="1458282"/>
            <a:ext cx="5894990" cy="6635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the optimization takes quite a long time, we put all results analysis and false discovery checking content in the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afd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notebook.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723B7-66CE-1B4B-D2DA-69604C537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324" y="1458282"/>
            <a:ext cx="4419600" cy="449580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3498A-797D-C7BE-F595-7E7E181C9C36}"/>
              </a:ext>
            </a:extLst>
          </p:cNvPr>
          <p:cNvSpPr txBox="1"/>
          <p:nvPr/>
        </p:nvSpPr>
        <p:spPr>
          <a:xfrm>
            <a:off x="800100" y="2381003"/>
            <a:ext cx="5894990" cy="184544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Among the 150 clustering results, we put the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silhouette_score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K_means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validity_index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DBSCAN together as the rank of results. 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means best clustering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 means overlapping clusters</a:t>
            </a:r>
          </a:p>
          <a:p>
            <a:pPr marL="742950" lvl="1" indent="-285750">
              <a:lnSpc>
                <a:spcPct val="120000"/>
              </a:lnSpc>
              <a:buClr>
                <a:srgbClr val="D41B2C"/>
              </a:buClr>
              <a:buFontTx/>
              <a:buChar char="-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 means worst 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464BD2-B678-A86C-958F-68E3B46F87B1}"/>
              </a:ext>
            </a:extLst>
          </p:cNvPr>
          <p:cNvSpPr txBox="1"/>
          <p:nvPr/>
        </p:nvSpPr>
        <p:spPr>
          <a:xfrm>
            <a:off x="800100" y="4487861"/>
            <a:ext cx="5894990" cy="9590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D41B2C"/>
              </a:buClr>
              <a:buFont typeface="Wingdings" panose="05000000000000000000" pitchFamily="2" charset="2"/>
              <a:buChar char="n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distribution of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silhouette_score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validity_index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among the 150 results shows that </a:t>
            </a:r>
            <a:r>
              <a:rPr lang="en-US" altLang="zh-CN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K_means</a:t>
            </a: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 performs better than DBSCAN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general. And most DBSCAN have negative validity indices.</a:t>
            </a:r>
          </a:p>
        </p:txBody>
      </p:sp>
    </p:spTree>
    <p:extLst>
      <p:ext uri="{BB962C8B-B14F-4D97-AF65-F5344CB8AC3E}">
        <p14:creationId xmlns:p14="http://schemas.microsoft.com/office/powerpoint/2010/main" val="495712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1638</Words>
  <Application>Microsoft Macintosh PowerPoint</Application>
  <PresentationFormat>Widescreen</PresentationFormat>
  <Paragraphs>153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Söhne</vt:lpstr>
      <vt:lpstr>Aptos</vt:lpstr>
      <vt:lpstr>Aptos Display</vt:lpstr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Liyang Song</dc:creator>
  <cp:lastModifiedBy>Liyang Song</cp:lastModifiedBy>
  <cp:revision>104</cp:revision>
  <dcterms:created xsi:type="dcterms:W3CDTF">2024-04-21T22:17:53Z</dcterms:created>
  <dcterms:modified xsi:type="dcterms:W3CDTF">2024-04-22T03:56:49Z</dcterms:modified>
</cp:coreProperties>
</file>